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5"/>
  </p:notesMasterIdLst>
  <p:sldIdLst>
    <p:sldId id="256" r:id="rId2"/>
    <p:sldId id="257" r:id="rId3"/>
    <p:sldId id="258" r:id="rId4"/>
    <p:sldId id="259" r:id="rId5"/>
    <p:sldId id="264" r:id="rId6"/>
    <p:sldId id="265" r:id="rId7"/>
    <p:sldId id="266" r:id="rId8"/>
    <p:sldId id="261" r:id="rId9"/>
    <p:sldId id="262" r:id="rId10"/>
    <p:sldId id="267" r:id="rId11"/>
    <p:sldId id="268" r:id="rId12"/>
    <p:sldId id="270"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0982" autoAdjust="0"/>
  </p:normalViewPr>
  <p:slideViewPr>
    <p:cSldViewPr snapToGrid="0">
      <p:cViewPr varScale="1">
        <p:scale>
          <a:sx n="80" d="100"/>
          <a:sy n="80" d="100"/>
        </p:scale>
        <p:origin x="20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try our hand at an image classification task.</a:t>
            </a:r>
          </a:p>
          <a:p>
            <a:r>
              <a:rPr lang="en-US" dirty="0"/>
              <a:t>After looking at a few possibilities we settled on classifying bird species as it would involve higher resolution images, with color and varying angles and poses.</a:t>
            </a:r>
          </a:p>
          <a:p>
            <a:endParaRPr lang="en-US" dirty="0"/>
          </a:p>
          <a:p>
            <a:r>
              <a:rPr lang="en-US" dirty="0"/>
              <a:t>One interesting use case of a classifier like this would be to estimate different populations using photos captured by bird enthusiasts.</a:t>
            </a:r>
          </a:p>
          <a:p>
            <a:endParaRPr lang="en-US" dirty="0"/>
          </a:p>
          <a:p>
            <a:r>
              <a:rPr lang="en-US" dirty="0"/>
              <a:t>We chose to use a CNN as it is well suited for this type of task.</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and loss, but the individual classes showed significant fluctuation in their predictions. The 224x224 model had similar results to the 56x56 model, although adding the additional data added confidence to those predictions.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models performed poorly on D-</a:t>
            </a:r>
            <a:r>
              <a:rPr lang="en-US" dirty="0" err="1"/>
              <a:t>Arnauds</a:t>
            </a:r>
            <a:r>
              <a:rPr lang="en-US" dirty="0"/>
              <a:t> Barbet and Cedar Waxwing, so we wanted to add more images to see if we would improve those classes specifically. Because the 112x112 was giving us the best accuracy and the 224 was giving us the best loss, I decided to rebuild the 224 model but reset the weights for the 224 layer and unlock the weights for the 112 layer, my hope was that adding the additional information would then help the 112 layer better identify those birds while still getting the gains in certainty that training the 224 model did. </a:t>
            </a:r>
          </a:p>
          <a:p>
            <a:endParaRPr lang="en-US" dirty="0"/>
          </a:p>
          <a:p>
            <a:r>
              <a:rPr lang="en-US" dirty="0"/>
              <a:t>This worked as we ended up with our best accuracy of 91% and our best loss of 0.5178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257846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unfortunately did not perform as well on the test set as we would hope from the results of our testing. While our loss was on the lower side, the accuracy dropped down almost as low as our original simple model.</a:t>
            </a:r>
          </a:p>
          <a:p>
            <a:endParaRPr lang="en-US" dirty="0"/>
          </a:p>
          <a:p>
            <a:r>
              <a:rPr lang="en-US" dirty="0"/>
              <a:t>In reviewing the images from the validation and test sets, we determined that a challenge with our dataset was the validation data. Issues included ratio of males to females in the two sets (Bobolink had primarily images of the bird on the right in the validation set, but mostly the ones on the left in the test set) and imbalance of bird positions (blue heron poses in test and validation sets were very different).</a:t>
            </a:r>
          </a:p>
          <a:p>
            <a:endParaRPr lang="en-US" dirty="0"/>
          </a:p>
          <a:p>
            <a:r>
              <a:rPr lang="en-US" dirty="0"/>
              <a:t>Based on this evaluation, to get this perform better there are a few steps we could take:</a:t>
            </a:r>
          </a:p>
          <a:p>
            <a:pPr marL="171450" indent="-171450">
              <a:buFontTx/>
              <a:buChar char="-"/>
            </a:pPr>
            <a:r>
              <a:rPr lang="en-US" dirty="0"/>
              <a:t>Create a more robust validation set</a:t>
            </a:r>
          </a:p>
          <a:p>
            <a:pPr marL="171450" indent="-171450">
              <a:buFontTx/>
              <a:buChar char="-"/>
            </a:pPr>
            <a:r>
              <a:rPr lang="en-US" dirty="0"/>
              <a:t>Increase the complexity of our model further</a:t>
            </a:r>
          </a:p>
          <a:p>
            <a:pPr marL="171450" indent="-171450">
              <a:buFontTx/>
              <a:buChar char="-"/>
            </a:pPr>
            <a:r>
              <a:rPr lang="en-US" dirty="0"/>
              <a:t>Perform more image augmentation such as rotation, flips, and contrast shifts. </a:t>
            </a:r>
          </a:p>
        </p:txBody>
      </p:sp>
      <p:sp>
        <p:nvSpPr>
          <p:cNvPr id="4" name="Slide Number Placeholder 3"/>
          <p:cNvSpPr>
            <a:spLocks noGrp="1"/>
          </p:cNvSpPr>
          <p:nvPr>
            <p:ph type="sldNum" sz="quarter" idx="5"/>
          </p:nvPr>
        </p:nvSpPr>
        <p:spPr/>
        <p:txBody>
          <a:bodyPr/>
          <a:lstStyle/>
          <a:p>
            <a:fld id="{9C8921B4-5FC2-A248-8069-4602B3FBFF90}" type="slidenum">
              <a:rPr lang="en-US" smtClean="0"/>
              <a:t>13</a:t>
            </a:fld>
            <a:endParaRPr lang="en-US"/>
          </a:p>
        </p:txBody>
      </p:sp>
    </p:spTree>
    <p:extLst>
      <p:ext uri="{BB962C8B-B14F-4D97-AF65-F5344CB8AC3E}">
        <p14:creationId xmlns:p14="http://schemas.microsoft.com/office/powerpoint/2010/main" val="297771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For each of the 20 species we decided to balance the data and use 100 images for each.</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birds in each image would comprise at least 50% of the pixels, and have a resolution of 224x224</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One challenge we had was that these images contained mostly males but a few females for each species. birds can have drastic changes in plumage based upon sex.</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us something to aim for the authors of the dataset suggested a pre-trained EfficentNetB0 model with ImageNet weights.</a:t>
            </a:r>
          </a:p>
          <a:p>
            <a:endParaRPr lang="en-US" dirty="0"/>
          </a:p>
          <a:p>
            <a:r>
              <a:rPr lang="en-US" dirty="0"/>
              <a:t>This proved to be very powerful, after only 5 epochs the model was already predicting with 100% accuracy on the validation data with close to no loss.</a:t>
            </a:r>
          </a:p>
          <a:p>
            <a:endParaRPr lang="en-US" dirty="0"/>
          </a:p>
          <a:p>
            <a:r>
              <a:rPr lang="en-US" dirty="0"/>
              <a:t>This was promising because it indicated this problem could be solved very well by a well designed neural network.</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our initial starting point  as a simple model with a single convolutional layer, a MaxPooling layer, and a dense layer with a </a:t>
            </a:r>
            <a:r>
              <a:rPr lang="en-US" dirty="0" err="1"/>
              <a:t>softmax</a:t>
            </a:r>
            <a:r>
              <a:rPr lang="en-US" dirty="0"/>
              <a:t> classifier.</a:t>
            </a:r>
          </a:p>
          <a:p>
            <a:endParaRPr lang="en-US" dirty="0"/>
          </a:p>
          <a:p>
            <a:r>
              <a:rPr lang="en-US" dirty="0"/>
              <a:t>We implemented early stopping and after 21 epochs we achieved a validation accuracy of 81%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manipulating various parameters in our simple model we found that it would very quickly approach perfect training accuracy, but our validation accuracy would plateau and often decrease with more epochs.</a:t>
            </a:r>
          </a:p>
          <a:p>
            <a:endParaRPr lang="en-US" dirty="0"/>
          </a:p>
          <a:p>
            <a:r>
              <a:rPr lang="en-US" dirty="0"/>
              <a:t>To start gaining some insight we looked at what species our model was predicting poorly.</a:t>
            </a:r>
          </a:p>
          <a:p>
            <a:endParaRPr lang="en-US" dirty="0"/>
          </a:p>
          <a:p>
            <a:r>
              <a:rPr lang="en-US" dirty="0"/>
              <a:t>A few of the birds it struggled with were the frill back pigeon, </a:t>
            </a:r>
          </a:p>
          <a:p>
            <a:r>
              <a:rPr lang="en-US" dirty="0"/>
              <a:t>and blue heron. Looking at some of the images we found that the color, and pose of the frill back pigeon varied quite a bit and the main distinguishing feature is its strange fury back.</a:t>
            </a:r>
          </a:p>
          <a:p>
            <a:endParaRPr lang="en-US" dirty="0"/>
          </a:p>
          <a:p>
            <a:r>
              <a:rPr lang="en-US" dirty="0"/>
              <a:t>The blue heron could be seen with a long extended neck or curled up, flying and depending on the light can appear as several colors.</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looked at where our model was classifying with very high accuracy and we found that birds with very sharp color lines, like the </a:t>
            </a:r>
            <a:r>
              <a:rPr lang="en-US" dirty="0" err="1"/>
              <a:t>cuban</a:t>
            </a:r>
            <a:r>
              <a:rPr lang="en-US" dirty="0"/>
              <a:t> </a:t>
            </a:r>
            <a:r>
              <a:rPr lang="en-US" dirty="0" err="1"/>
              <a:t>trogans</a:t>
            </a:r>
            <a:r>
              <a:rPr lang="en-US" dirty="0"/>
              <a:t> belly and a common (among the same species) shaped feature, such as the quails crest on its head allowed our model to easily identify them.</a:t>
            </a:r>
          </a:p>
          <a:p>
            <a:endParaRPr lang="en-US" dirty="0"/>
          </a:p>
          <a:p>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 or the ones with more variation.</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strengthen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result in more species being classified 100% correctly, and some that had performed poorly improved. However, we also saw several birds did worse, some much worse than in the simple model. We were also still seeing overfitting, which wasn’t unexpected given that we’d made the model more complex. </a:t>
            </a:r>
          </a:p>
          <a:p>
            <a:endParaRPr lang="en-US" dirty="0"/>
          </a:p>
          <a:p>
            <a:r>
              <a:rPr lang="en-US" dirty="0"/>
              <a:t>Again, the birds that were doing well tended to be colorful or distinctive in some other way.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75060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our model generalize more, we needed to address overfitting. Making our model simpler didn’t seem like an option since it was already pretty shallow, and color was clearly very important even it was causing the overfitting. So instead, we reduced the complexity of the images themselves.</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help combat the overfitting from our previous model.</a:t>
            </a:r>
          </a:p>
          <a:p>
            <a:endParaRPr lang="en-US" dirty="0"/>
          </a:p>
          <a:p>
            <a:r>
              <a:rPr lang="en-US" dirty="0"/>
              <a:t>We then trained two more CNN layers on 112x112 and 224x224 (the original size), decreasing the filters as the quality of the image increased to </a:t>
            </a:r>
            <a:r>
              <a:rPr lang="en-US" dirty="0" err="1"/>
              <a:t>focusthe</a:t>
            </a:r>
            <a:r>
              <a:rPr lang="en-US" dirty="0"/>
              <a:t> model on the smaller details. </a:t>
            </a:r>
          </a:p>
          <a:p>
            <a:endParaRPr lang="en-US" dirty="0"/>
          </a:p>
          <a:p>
            <a:r>
              <a:rPr lang="en-US" dirty="0"/>
              <a:t>Because we introduced the dropout layer, we also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30942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3/11/24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3/11/24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406236"/>
            <a:ext cx="7362369" cy="2121776"/>
          </a:xfrm>
        </p:spPr>
        <p:txBody>
          <a:bodyPr>
            <a:normAutofit fontScale="92500" lnSpcReduction="10000"/>
          </a:bodyPr>
          <a:lstStyle/>
          <a:p>
            <a:r>
              <a:rPr lang="en-US" dirty="0"/>
              <a:t>Models trained on progressively higher quality images</a:t>
            </a:r>
          </a:p>
          <a:p>
            <a:r>
              <a:rPr lang="en-US" dirty="0"/>
              <a:t>Layered together to build a complex model</a:t>
            </a:r>
          </a:p>
          <a:p>
            <a:r>
              <a:rPr lang="en-US" dirty="0"/>
              <a:t>Weights of smaller scale models are locked to avoid learning noise from higher quality images</a:t>
            </a:r>
          </a:p>
          <a:p>
            <a:r>
              <a:rPr lang="en-US" dirty="0"/>
              <a:t>Filters, Dropout, and Epochs adjusted</a:t>
            </a:r>
          </a:p>
          <a:p>
            <a:endParaRPr lang="en-US" dirty="0"/>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163294225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87.99%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0.5862</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accuracy</a:t>
            </a:r>
          </a:p>
          <a:p>
            <a:pPr>
              <a:lnSpc>
                <a:spcPct val="110000"/>
              </a:lnSpc>
            </a:pPr>
            <a:r>
              <a:rPr lang="en-US" i="0" dirty="0"/>
              <a:t>224x224 dropped accuracy but loss improved</a:t>
            </a:r>
          </a:p>
        </p:txBody>
      </p:sp>
    </p:spTree>
    <p:extLst>
      <p:ext uri="{BB962C8B-B14F-4D97-AF65-F5344CB8AC3E}">
        <p14:creationId xmlns:p14="http://schemas.microsoft.com/office/powerpoint/2010/main" val="79299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0.3924</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3"/>
          <a:srcRect r="50835"/>
          <a:stretch/>
        </p:blipFill>
        <p:spPr>
          <a:xfrm>
            <a:off x="7225578" y="521710"/>
            <a:ext cx="3505740" cy="2514600"/>
          </a:xfrm>
          <a:prstGeom prst="rect">
            <a:avLst/>
          </a:prstGeom>
        </p:spPr>
      </p:pic>
    </p:spTree>
    <p:extLst>
      <p:ext uri="{BB962C8B-B14F-4D97-AF65-F5344CB8AC3E}">
        <p14:creationId xmlns:p14="http://schemas.microsoft.com/office/powerpoint/2010/main" val="24037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Final Test</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505691" y="3165764"/>
            <a:ext cx="6116782" cy="2713421"/>
          </a:xfrm>
        </p:spPr>
        <p:txBody>
          <a:bodyPr>
            <a:normAutofit/>
          </a:bodyPr>
          <a:lstStyle/>
          <a:p>
            <a:r>
              <a:rPr lang="en-US" dirty="0"/>
              <a:t>Accuracy declined  but loss was reasonably low</a:t>
            </a:r>
          </a:p>
          <a:p>
            <a:r>
              <a:rPr lang="en-US" dirty="0"/>
              <a:t>Structure of the validation set likely contributed to this</a:t>
            </a:r>
          </a:p>
          <a:p>
            <a:r>
              <a:rPr lang="en-US" dirty="0"/>
              <a:t>Next Steps include creating more robust validation set, increasing complexity, and introducing more image augmentation</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2649075578"/>
              </p:ext>
            </p:extLst>
          </p:nvPr>
        </p:nvGraphicFramePr>
        <p:xfrm>
          <a:off x="1314470" y="1589542"/>
          <a:ext cx="4201372" cy="133348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Accuracy</a:t>
                      </a:r>
                    </a:p>
                  </a:txBody>
                  <a:tcPr/>
                </a:tc>
                <a:tc>
                  <a:txBody>
                    <a:bodyPr/>
                    <a:lstStyle/>
                    <a:p>
                      <a:r>
                        <a:rPr lang="en-US" sz="2400" dirty="0"/>
                        <a:t>82.99%</a:t>
                      </a:r>
                    </a:p>
                  </a:txBody>
                  <a:tcPr/>
                </a:tc>
                <a:extLst>
                  <a:ext uri="{0D108BD9-81ED-4DB2-BD59-A6C34878D82A}">
                    <a16:rowId xmlns:a16="http://schemas.microsoft.com/office/drawing/2014/main" val="4051535526"/>
                  </a:ext>
                </a:extLst>
              </a:tr>
              <a:tr h="666740">
                <a:tc>
                  <a:txBody>
                    <a:bodyPr/>
                    <a:lstStyle/>
                    <a:p>
                      <a:r>
                        <a:rPr lang="en-US" sz="2400" dirty="0"/>
                        <a:t>Loss</a:t>
                      </a:r>
                    </a:p>
                  </a:txBody>
                  <a:tcPr/>
                </a:tc>
                <a:tc>
                  <a:txBody>
                    <a:bodyPr/>
                    <a:lstStyle/>
                    <a:p>
                      <a:r>
                        <a:rPr lang="en-US" sz="2400" dirty="0"/>
                        <a:t>0.5899</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33444" r="-464"/>
          <a:stretch/>
        </p:blipFill>
        <p:spPr>
          <a:xfrm>
            <a:off x="6622472" y="3364585"/>
            <a:ext cx="4890655"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4"/>
          <a:srcRect l="32904" r="75"/>
          <a:stretch/>
        </p:blipFill>
        <p:spPr>
          <a:xfrm>
            <a:off x="6622473" y="459364"/>
            <a:ext cx="4890654"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2492219668"/>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4603173" y="280865"/>
            <a:ext cx="7366570" cy="846549"/>
          </a:xfrm>
        </p:spPr>
        <p:txBody>
          <a:bodyPr vert="horz" lIns="91440" tIns="45720" rIns="91440" bIns="45720" rtlCol="0" anchor="b">
            <a:normAutofit/>
          </a:bodyPr>
          <a:lstStyle/>
          <a:p>
            <a:pPr algn="ctr"/>
            <a:r>
              <a:rPr lang="en-US" sz="4800" dirty="0"/>
              <a:t>Simple Model Evaluation</a:t>
            </a:r>
          </a:p>
        </p:txBody>
      </p:sp>
      <p:pic>
        <p:nvPicPr>
          <p:cNvPr id="7" name="Picture 6">
            <a:extLst>
              <a:ext uri="{FF2B5EF4-FFF2-40B4-BE49-F238E27FC236}">
                <a16:creationId xmlns:a16="http://schemas.microsoft.com/office/drawing/2014/main" id="{8DE5AC58-B7CD-53B8-68AF-CB6BDA7993DF}"/>
              </a:ext>
            </a:extLst>
          </p:cNvPr>
          <p:cNvPicPr>
            <a:picLocks noChangeAspect="1"/>
          </p:cNvPicPr>
          <p:nvPr/>
        </p:nvPicPr>
        <p:blipFill rotWithShape="1">
          <a:blip r:embed="rId3"/>
          <a:srcRect l="50973"/>
          <a:stretch/>
        </p:blipFill>
        <p:spPr>
          <a:xfrm>
            <a:off x="863716" y="3373076"/>
            <a:ext cx="3568007" cy="2565388"/>
          </a:xfrm>
          <a:prstGeom prst="rect">
            <a:avLst/>
          </a:prstGeom>
        </p:spPr>
      </p:pic>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rotWithShape="1">
          <a:blip r:embed="rId3"/>
          <a:srcRect r="50974"/>
          <a:stretch/>
        </p:blipFill>
        <p:spPr>
          <a:xfrm>
            <a:off x="863717" y="613005"/>
            <a:ext cx="3568006" cy="2565388"/>
          </a:xfrm>
          <a:prstGeom prst="rect">
            <a:avLst/>
          </a:prstGeom>
        </p:spPr>
      </p:pic>
      <p:pic>
        <p:nvPicPr>
          <p:cNvPr id="10" name="Picture 9">
            <a:extLst>
              <a:ext uri="{FF2B5EF4-FFF2-40B4-BE49-F238E27FC236}">
                <a16:creationId xmlns:a16="http://schemas.microsoft.com/office/drawing/2014/main" id="{E5DD1C0E-4198-C8F7-A2EB-D90D01BB1487}"/>
              </a:ext>
            </a:extLst>
          </p:cNvPr>
          <p:cNvPicPr>
            <a:picLocks noChangeAspect="1"/>
          </p:cNvPicPr>
          <p:nvPr/>
        </p:nvPicPr>
        <p:blipFill rotWithShape="1">
          <a:blip r:embed="rId4"/>
          <a:srcRect l="33622" r="33026"/>
          <a:stretch/>
        </p:blipFill>
        <p:spPr>
          <a:xfrm>
            <a:off x="5100351" y="2732941"/>
            <a:ext cx="1991297" cy="2057400"/>
          </a:xfrm>
          <a:prstGeom prst="rect">
            <a:avLst/>
          </a:prstGeom>
        </p:spPr>
      </p:pic>
      <p:pic>
        <p:nvPicPr>
          <p:cNvPr id="12" name="Picture 11">
            <a:extLst>
              <a:ext uri="{FF2B5EF4-FFF2-40B4-BE49-F238E27FC236}">
                <a16:creationId xmlns:a16="http://schemas.microsoft.com/office/drawing/2014/main" id="{9D2B570D-A37A-4B6D-E8B9-DB2D3C7C576B}"/>
              </a:ext>
            </a:extLst>
          </p:cNvPr>
          <p:cNvPicPr>
            <a:picLocks noChangeAspect="1"/>
          </p:cNvPicPr>
          <p:nvPr/>
        </p:nvPicPr>
        <p:blipFill rotWithShape="1">
          <a:blip r:embed="rId5"/>
          <a:srcRect t="22322" r="83210"/>
          <a:stretch/>
        </p:blipFill>
        <p:spPr>
          <a:xfrm>
            <a:off x="6604029" y="3762385"/>
            <a:ext cx="2047009" cy="2055912"/>
          </a:xfrm>
          <a:prstGeom prst="rect">
            <a:avLst/>
          </a:prstGeom>
        </p:spPr>
      </p:pic>
      <p:pic>
        <p:nvPicPr>
          <p:cNvPr id="16" name="Picture 15">
            <a:extLst>
              <a:ext uri="{FF2B5EF4-FFF2-40B4-BE49-F238E27FC236}">
                <a16:creationId xmlns:a16="http://schemas.microsoft.com/office/drawing/2014/main" id="{6AAF7D79-45C8-F204-C4E0-BD4D82982A4D}"/>
              </a:ext>
            </a:extLst>
          </p:cNvPr>
          <p:cNvPicPr>
            <a:picLocks noChangeAspect="1"/>
          </p:cNvPicPr>
          <p:nvPr/>
        </p:nvPicPr>
        <p:blipFill rotWithShape="1">
          <a:blip r:embed="rId6"/>
          <a:srcRect r="67017"/>
          <a:stretch/>
        </p:blipFill>
        <p:spPr>
          <a:xfrm>
            <a:off x="8490350" y="1234549"/>
            <a:ext cx="1969246" cy="2057400"/>
          </a:xfrm>
          <a:prstGeom prst="rect">
            <a:avLst/>
          </a:prstGeom>
        </p:spPr>
      </p:pic>
      <p:pic>
        <p:nvPicPr>
          <p:cNvPr id="18" name="Picture 17">
            <a:extLst>
              <a:ext uri="{FF2B5EF4-FFF2-40B4-BE49-F238E27FC236}">
                <a16:creationId xmlns:a16="http://schemas.microsoft.com/office/drawing/2014/main" id="{E568CC0A-1F2D-2AF5-8B05-D02EE0A0BEFE}"/>
              </a:ext>
            </a:extLst>
          </p:cNvPr>
          <p:cNvPicPr>
            <a:picLocks noChangeAspect="1"/>
          </p:cNvPicPr>
          <p:nvPr/>
        </p:nvPicPr>
        <p:blipFill rotWithShape="1">
          <a:blip r:embed="rId7"/>
          <a:srcRect l="83210" t="22266"/>
          <a:stretch/>
        </p:blipFill>
        <p:spPr>
          <a:xfrm>
            <a:off x="9841799" y="2302738"/>
            <a:ext cx="2047009" cy="2057401"/>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945387" y="2266560"/>
            <a:ext cx="2114735" cy="2347356"/>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374814" y="3842927"/>
            <a:ext cx="2242213" cy="2547075"/>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722163" y="2754152"/>
            <a:ext cx="4657282" cy="1032975"/>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Unique characteristics (Quail’s Crest)</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722163" y="4376838"/>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Muted/blended Colors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Color Variance</a:t>
            </a:r>
          </a:p>
          <a:p>
            <a:pPr marL="742950" lvl="1" indent="-28575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58217" y="2052411"/>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More species 100% correctly classified</a:t>
            </a:r>
          </a:p>
          <a:p>
            <a:pPr marL="194310" indent="-194310" defTabSz="777240">
              <a:spcBef>
                <a:spcPts val="850"/>
              </a:spcBef>
            </a:pPr>
            <a:r>
              <a:rPr lang="en-US" sz="1700" dirty="0"/>
              <a:t>Some classes improved their predictions</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58217" y="3459845"/>
            <a:ext cx="4570145"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endParaRPr lang="en-US" sz="1700" kern="1200" dirty="0">
              <a:solidFill>
                <a:schemeClr val="tx2"/>
              </a:solidFill>
              <a:latin typeface="+mn-lt"/>
              <a:ea typeface="+mn-ea"/>
              <a:cs typeface="+mn-cs"/>
            </a:endParaRPr>
          </a:p>
          <a:p>
            <a:pPr marL="194310" indent="-194310" defTabSz="777240">
              <a:spcBef>
                <a:spcPts val="850"/>
              </a:spcBef>
            </a:pPr>
            <a:r>
              <a:rPr lang="en-US" sz="1700" kern="1200" dirty="0">
                <a:solidFill>
                  <a:schemeClr val="tx2"/>
                </a:solidFill>
                <a:latin typeface="+mn-lt"/>
                <a:ea typeface="+mn-ea"/>
                <a:cs typeface="+mn-cs"/>
              </a:rPr>
              <a:t>Significant decrease in some species</a:t>
            </a:r>
          </a:p>
          <a:p>
            <a:pPr marL="194310" indent="-194310" defTabSz="777240">
              <a:spcBef>
                <a:spcPts val="850"/>
              </a:spcBef>
            </a:pPr>
            <a:r>
              <a:rPr lang="en-US" sz="1700" kern="1200" dirty="0">
                <a:solidFill>
                  <a:schemeClr val="tx2"/>
                </a:solidFill>
                <a:latin typeface="+mn-lt"/>
                <a:ea typeface="+mn-ea"/>
                <a:cs typeface="+mn-cs"/>
              </a:rPr>
              <a:t>Model still overfitting after only a few epochs</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TotalTime>
  <Words>1780</Words>
  <Application>Microsoft Macintosh PowerPoint</Application>
  <PresentationFormat>Widescreen</PresentationFormat>
  <Paragraphs>162</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vt:lpstr>
      <vt:lpstr>Simple Model Evaluation – Correct Birds</vt:lpstr>
      <vt:lpstr>Proposed Improvements</vt:lpstr>
      <vt:lpstr>Complex Model Evaluation</vt:lpstr>
      <vt:lpstr>Progressive Resizing</vt:lpstr>
      <vt:lpstr>Progressive Model Evaluation</vt:lpstr>
      <vt:lpstr>Additional Images</vt:lpstr>
      <vt:lpstr>Final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Sean McManus</cp:lastModifiedBy>
  <cp:revision>18</cp:revision>
  <dcterms:created xsi:type="dcterms:W3CDTF">2024-03-06T23:48:54Z</dcterms:created>
  <dcterms:modified xsi:type="dcterms:W3CDTF">2024-03-11T20:53:55Z</dcterms:modified>
</cp:coreProperties>
</file>